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9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7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5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9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9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2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5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2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9/18/2023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3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BFE3A7-85AF-469C-9FE4-B7001A44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367"/>
            <a:ext cx="12187779" cy="2174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C0358-4287-4EB2-9AC5-558E778AC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b="0" cap="all" dirty="0">
                <a:latin typeface="Rockwell Condensed" panose="02060603050405020104"/>
              </a:rPr>
            </a:br>
            <a:r>
              <a:rPr lang="en-US" b="0" cap="all" dirty="0">
                <a:latin typeface="Rockwell Condensed" panose="02060603050405020104"/>
              </a:rPr>
              <a:t>Financial Aid Workshop</a:t>
            </a:r>
            <a:br>
              <a:rPr lang="en-US" b="0" cap="all" dirty="0">
                <a:latin typeface="Rockwell Condensed" panose="02060603050405020104"/>
              </a:rPr>
            </a:br>
            <a:r>
              <a:rPr lang="en-US" sz="3600" b="0" cap="all" dirty="0">
                <a:latin typeface="Rockwell Condensed" panose="02060603050405020104"/>
              </a:rPr>
              <a:t>For high school seniors and parents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D99B0-1048-49D2-A538-78583FE5F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008" y="4705466"/>
            <a:ext cx="7992872" cy="154293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Sponsored by: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FF0000"/>
                </a:solidFill>
              </a:rPr>
              <a:t>Your School Name Here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The SC Association of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Student Financial Aid Administrators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22703A-2C76-44A2-9A08-6970CE44B7EB}"/>
              </a:ext>
            </a:extLst>
          </p:cNvPr>
          <p:cNvSpPr txBox="1"/>
          <p:nvPr/>
        </p:nvSpPr>
        <p:spPr>
          <a:xfrm>
            <a:off x="9326880" y="0"/>
            <a:ext cx="2860899" cy="21746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9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64313"/>
            <a:ext cx="10058400" cy="1609344"/>
          </a:xfrm>
        </p:spPr>
        <p:txBody>
          <a:bodyPr/>
          <a:lstStyle/>
          <a:p>
            <a:r>
              <a:rPr lang="en-US" altLang="en-US" dirty="0"/>
              <a:t>Palmetto Fellows Scholarship</a:t>
            </a:r>
            <a:br>
              <a:rPr lang="en-US" altLang="en-US" dirty="0"/>
            </a:br>
            <a:r>
              <a:rPr lang="en-US" altLang="en-US" i="1" dirty="0"/>
              <a:t>Alternate</a:t>
            </a:r>
            <a:r>
              <a:rPr lang="en-US" altLang="en-US" dirty="0"/>
              <a:t>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85545"/>
            <a:ext cx="10058400" cy="3838904"/>
          </a:xfrm>
        </p:spPr>
        <p:txBody>
          <a:bodyPr/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/>
              <a:t>Students who do not meet the 6% requirement may still be designated a Palmetto Fellow if they:</a:t>
            </a:r>
          </a:p>
          <a:p>
            <a:pPr marL="514350" indent="-514350">
              <a:buFont typeface="Arial"/>
              <a:buChar char="•"/>
              <a:defRPr/>
            </a:pPr>
            <a:r>
              <a:rPr lang="en-US" dirty="0"/>
              <a:t>Score 31 ACT composite or 1400 SAT </a:t>
            </a:r>
            <a:r>
              <a:rPr lang="en-US" b="1" dirty="0"/>
              <a:t>and</a:t>
            </a:r>
          </a:p>
          <a:p>
            <a:pPr marL="514350" indent="-514350">
              <a:buFont typeface="Arial"/>
              <a:buChar char="•"/>
              <a:defRPr/>
            </a:pPr>
            <a:r>
              <a:rPr lang="en-US" dirty="0"/>
              <a:t>Earn 4.0 GPA on uniform grading policy (UGP)</a:t>
            </a:r>
          </a:p>
          <a:p>
            <a:pPr marL="514350" indent="-514350" algn="r">
              <a:buFont typeface="Arial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7D60FA0A-2613-4F45-875D-D6FF688B8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4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LIFE Scholarship for 4-Year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dirty="0"/>
              <a:t>$5000</a:t>
            </a:r>
          </a:p>
          <a:p>
            <a:pPr>
              <a:buFont typeface="Arial"/>
              <a:buChar char="•"/>
              <a:defRPr/>
            </a:pPr>
            <a:r>
              <a:rPr lang="en-US" u="sng" dirty="0"/>
              <a:t>Two out of three: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Graduate in top 30% of high school class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Score a minimum 22 ACT composite or 1100 SAT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Graduate with a minimum 3.0 GPA on uniform grading policy (UGP) 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No application process; awarded by college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To retain or regain: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Earn AVERAGE of 30 credit hours/year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Earn 3.0 LIFE GPA 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AP/IB classes count in credit hours for renewal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A8B2EDDA-9F71-4867-BC18-FF3E280F4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61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LIFE Scholarship for 2-Year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$5,000 OR up to tuition/fees and $300 towards books</a:t>
            </a:r>
          </a:p>
          <a:p>
            <a:r>
              <a:rPr lang="en-US" altLang="en-US" dirty="0"/>
              <a:t>Graduate with a minimum 3.0 GPA on uniform grading policy (UGP) </a:t>
            </a:r>
          </a:p>
          <a:p>
            <a:r>
              <a:rPr lang="en-US" altLang="en-US" dirty="0"/>
              <a:t>No application process; awarded by college</a:t>
            </a:r>
          </a:p>
          <a:p>
            <a:r>
              <a:rPr lang="en-US" altLang="en-US" dirty="0"/>
              <a:t>To retain:</a:t>
            </a:r>
          </a:p>
          <a:p>
            <a:pPr lvl="1"/>
            <a:r>
              <a:rPr lang="en-US" altLang="en-US" dirty="0"/>
              <a:t>Earn AVERAGE of 30 credit hours/year</a:t>
            </a:r>
          </a:p>
          <a:p>
            <a:pPr lvl="1"/>
            <a:r>
              <a:rPr lang="en-US" altLang="en-US" dirty="0"/>
              <a:t>Earn </a:t>
            </a:r>
            <a:r>
              <a:rPr lang="en-US" altLang="en-US" u="sng" dirty="0"/>
              <a:t>all-college</a:t>
            </a:r>
            <a:r>
              <a:rPr lang="en-US" altLang="en-US" dirty="0"/>
              <a:t> 3.0 GPA </a:t>
            </a:r>
          </a:p>
          <a:p>
            <a:pPr lvl="1"/>
            <a:r>
              <a:rPr lang="en-US" altLang="en-US" dirty="0"/>
              <a:t>AP/IB classes count in credit hours for renewal</a:t>
            </a:r>
          </a:p>
          <a:p>
            <a:pPr lvl="1"/>
            <a:r>
              <a:rPr lang="en-US" altLang="en-US" dirty="0"/>
              <a:t>Not renewable for students enrolled in certificate or diploma programs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22DD2482-C53D-4FBF-BBE1-704474509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39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Math and Science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dirty="0"/>
              <a:t>Applies to certain math and science majors at four-year colleges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Applies to second, third and fourth years</a:t>
            </a:r>
          </a:p>
          <a:p>
            <a:pPr>
              <a:buFont typeface="Arial"/>
              <a:buChar char="•"/>
              <a:defRPr/>
            </a:pPr>
            <a:r>
              <a:rPr lang="en-US" altLang="en-US" b="1" dirty="0"/>
              <a:t>LIFE</a:t>
            </a:r>
            <a:r>
              <a:rPr lang="en-US" altLang="en-US" dirty="0"/>
              <a:t> increases from $5,000 to $7,500</a:t>
            </a:r>
          </a:p>
          <a:p>
            <a:pPr>
              <a:buFont typeface="Arial"/>
              <a:buChar char="•"/>
              <a:defRPr/>
            </a:pPr>
            <a:r>
              <a:rPr lang="en-US" altLang="en-US" b="1" dirty="0"/>
              <a:t>Palmetto Fellows</a:t>
            </a:r>
            <a:r>
              <a:rPr lang="en-US" altLang="en-US" dirty="0"/>
              <a:t> increases from $6,700 to $10,000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Student must complete 14 hours of math, science or combination </a:t>
            </a:r>
            <a:r>
              <a:rPr lang="en-US" altLang="en-US" u="sng" dirty="0"/>
              <a:t>in the first year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AP/IB classes count towards the Enhancement requirements (but not the renewal requirements for Palmetto Fellows)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0669A5CD-EE5B-4E9A-A8F1-E551152D4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25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Hope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dirty="0"/>
              <a:t>$2,800  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Four-year institutions only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Graduate with a minimum 3.0 GPA on uniform grading policy (UGP) 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No application process; awarded by college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Non-renewable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To gain LIFE Scholarship in second year:</a:t>
            </a:r>
          </a:p>
          <a:p>
            <a:pPr lvl="1">
              <a:buFont typeface="Arial"/>
              <a:buChar char="•"/>
              <a:defRPr/>
            </a:pPr>
            <a:r>
              <a:rPr lang="en-US" altLang="en-US" dirty="0"/>
              <a:t>Earn 30 credit hours/year</a:t>
            </a:r>
          </a:p>
          <a:p>
            <a:pPr lvl="1">
              <a:buFont typeface="Arial"/>
              <a:buChar char="•"/>
              <a:defRPr/>
            </a:pPr>
            <a:r>
              <a:rPr lang="en-US" altLang="en-US" dirty="0"/>
              <a:t>Earn </a:t>
            </a:r>
            <a:r>
              <a:rPr lang="en-US" altLang="en-US" u="sng" dirty="0"/>
              <a:t>all-college</a:t>
            </a:r>
            <a:r>
              <a:rPr lang="en-US" altLang="en-US" dirty="0"/>
              <a:t> 3.0 GPA 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B3888E3C-31FE-4D07-9227-0690BC413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049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dirty="0"/>
              <a:t>All require submission of </a:t>
            </a:r>
            <a:r>
              <a:rPr lang="en-US" altLang="en-US" b="1" i="1" dirty="0"/>
              <a:t>FAFSA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Federal Pell Grant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Federal Supplemental Educational Opportunity Grant (SEOG) 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South Carolina Tuition Grant (SCTG) – For private/independent schools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South Carolina Need-Based Grant (SNBG) – For public/state schools 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South Carolina Lottery Tuition Assistance Program (LTAP) – For two-year schools; not need based; certain majors may qualify for additional funding from SC WINS</a:t>
            </a:r>
          </a:p>
          <a:p>
            <a:pPr>
              <a:buFont typeface="Arial"/>
              <a:buChar char="•"/>
              <a:defRPr/>
            </a:pPr>
            <a:endParaRPr lang="en-US" altLang="en-US" dirty="0"/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FAF057A-A132-462A-BA8A-5CD4F2D65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4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None/>
              <a:defRPr/>
            </a:pPr>
            <a:r>
              <a:rPr lang="en-US" sz="2800" b="1" dirty="0"/>
              <a:t>Pell Grant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$7,395 maximum for 2023-24</a:t>
            </a:r>
          </a:p>
          <a:p>
            <a:pPr marL="457200" indent="-457200">
              <a:buNone/>
              <a:defRPr/>
            </a:pPr>
            <a:endParaRPr lang="en-US" dirty="0"/>
          </a:p>
          <a:p>
            <a:pPr marL="457200" indent="-457200">
              <a:buNone/>
              <a:defRPr/>
            </a:pPr>
            <a:r>
              <a:rPr lang="en-US" sz="2400" b="1" dirty="0"/>
              <a:t>Supplemental Educational Opportunity Grant (SEOG)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Supplement to the Pell Grant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Limited funding; based on deadline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Amounts will vary by school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71CC1229-AB54-42A0-AA7A-E55F14371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30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3"/>
              </a:buClr>
              <a:buNone/>
              <a:defRPr/>
            </a:pPr>
            <a:r>
              <a:rPr lang="en-US" sz="2800" b="1" dirty="0"/>
              <a:t>SC Tuition Grant (SCTG)</a:t>
            </a:r>
          </a:p>
          <a:p>
            <a:pPr lvl="0"/>
            <a:r>
              <a:rPr lang="en-US" dirty="0"/>
              <a:t>For private/independent institutions only</a:t>
            </a:r>
          </a:p>
          <a:p>
            <a:pPr lvl="0"/>
            <a:r>
              <a:rPr lang="en-US" dirty="0"/>
              <a:t>Eligibility based on </a:t>
            </a:r>
            <a:r>
              <a:rPr lang="en-US" b="1" i="1" dirty="0"/>
              <a:t>FAFSA</a:t>
            </a:r>
            <a:r>
              <a:rPr lang="en-US" dirty="0"/>
              <a:t> by June 30</a:t>
            </a:r>
          </a:p>
          <a:p>
            <a:pPr lvl="0"/>
            <a:r>
              <a:rPr lang="en-US" dirty="0"/>
              <a:t>Maximum for 2023-2024 is $4,800</a:t>
            </a:r>
          </a:p>
          <a:p>
            <a:pPr lvl="0"/>
            <a:r>
              <a:rPr lang="en-US" dirty="0"/>
              <a:t>First time Freshman must have obtained a high school diploma or its equivalent and be fully admitted as a degree-seeking student based on the college’s academic requirements for admission</a:t>
            </a:r>
          </a:p>
          <a:p>
            <a:pPr lvl="0"/>
            <a:r>
              <a:rPr lang="en-US" dirty="0"/>
              <a:t>Returning students must be meeting Satisfactory Academic Progress at their college. </a:t>
            </a:r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1CF25A96-77D5-405A-A54E-4A608B67F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431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3"/>
              </a:buClr>
              <a:buNone/>
              <a:defRPr/>
            </a:pPr>
            <a:r>
              <a:rPr lang="en-US" sz="2800" b="1" dirty="0"/>
              <a:t>SC Need-Based Grant (SNBG)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For public/state institutions only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Eligibility based on the </a:t>
            </a:r>
            <a:r>
              <a:rPr lang="en-US" b="1" i="1" dirty="0"/>
              <a:t>FAFSA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b="1" i="1" dirty="0"/>
              <a:t>FAFSA</a:t>
            </a:r>
            <a:r>
              <a:rPr lang="en-US" dirty="0"/>
              <a:t> deadline will vary by school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Maximum for 2023-24 is $3,500; award will vary by school</a:t>
            </a:r>
          </a:p>
          <a:p>
            <a:pPr marL="457200" indent="-457200">
              <a:buFont typeface="Wingdings 2"/>
              <a:buChar char=""/>
              <a:defRPr/>
            </a:pPr>
            <a:r>
              <a:rPr lang="en-US" dirty="0"/>
              <a:t>Renewal requires completion of 24 credit hours with minimum 2.0 GPA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33358CC9-AE9E-44B9-9461-721902F4C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52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800" b="1" dirty="0"/>
              <a:t>Lottery Tuition Assistance (LTAP)</a:t>
            </a:r>
            <a:endParaRPr lang="en-US" sz="3200" b="1" dirty="0"/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For two-year institutions only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Requires </a:t>
            </a:r>
            <a:r>
              <a:rPr lang="en-US" b="1" i="1" dirty="0"/>
              <a:t>FAFSA</a:t>
            </a:r>
            <a:r>
              <a:rPr lang="en-US" dirty="0"/>
              <a:t> or a </a:t>
            </a:r>
            <a:r>
              <a:rPr lang="en-US" b="1" i="1" dirty="0"/>
              <a:t>FAFSA</a:t>
            </a:r>
            <a:r>
              <a:rPr lang="en-US" dirty="0"/>
              <a:t> waiver, but not need-based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2023-24 is $80 per credit hour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Cannot be used with LIFE Scholarship or tuition waivers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Must be enrolled at least half time (six hours)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Must be enrolled in an eligible certificate, diploma, or degree program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1EFE9F98-691F-4FA0-82B8-89ADDC959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49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F34A-15B4-49E9-A82F-A6D20B429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E6798-8833-49FD-BBD6-3B7225F08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/>
              <a:t>Free Application For Federal Student Aid</a:t>
            </a:r>
            <a:r>
              <a:rPr lang="en-US" altLang="en-US" b="1" dirty="0"/>
              <a:t> </a:t>
            </a:r>
            <a:r>
              <a:rPr lang="en-US" altLang="en-US" b="1" i="1" dirty="0"/>
              <a:t>(FAFSA)</a:t>
            </a:r>
          </a:p>
          <a:p>
            <a:pPr lvl="1"/>
            <a:r>
              <a:rPr lang="en-US" altLang="en-US" sz="2000" dirty="0"/>
              <a:t>Used by all schools; deadlines vary</a:t>
            </a:r>
          </a:p>
          <a:p>
            <a:pPr lvl="1"/>
            <a:endParaRPr lang="en-US" altLang="en-US" sz="2000" dirty="0"/>
          </a:p>
          <a:p>
            <a:r>
              <a:rPr lang="en-US" altLang="en-US" b="1" dirty="0"/>
              <a:t>Institutional Scholarship Application</a:t>
            </a:r>
          </a:p>
          <a:p>
            <a:pPr lvl="1"/>
            <a:r>
              <a:rPr lang="en-US" altLang="en-US" sz="2000" dirty="0"/>
              <a:t>Required by some schools</a:t>
            </a:r>
          </a:p>
          <a:p>
            <a:pPr lvl="1"/>
            <a:endParaRPr lang="en-US" altLang="en-US" sz="2000" dirty="0"/>
          </a:p>
          <a:p>
            <a:r>
              <a:rPr lang="en-US" altLang="en-US" b="1" dirty="0"/>
              <a:t>CSS </a:t>
            </a:r>
            <a:r>
              <a:rPr lang="en-US" altLang="en-US" b="1" i="1" dirty="0"/>
              <a:t>Profile</a:t>
            </a:r>
          </a:p>
          <a:p>
            <a:pPr lvl="1"/>
            <a:r>
              <a:rPr lang="en-US" altLang="en-US" sz="2000" dirty="0"/>
              <a:t>Required by some schools to apply for institutional aid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4B840DBE-2699-4035-BD72-946968E9E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819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460" y="2093976"/>
            <a:ext cx="10754291" cy="405079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/>
              <a:t>SC Workforce Industry Needs Scholarship (SC WINS)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dirty="0"/>
              <a:t>For two-year institutions only</a:t>
            </a:r>
            <a:endParaRPr lang="en-US" altLang="en-US" dirty="0"/>
          </a:p>
          <a:p>
            <a:r>
              <a:rPr lang="en-US" altLang="en-US" dirty="0"/>
              <a:t>Must be in an eligible major to receive </a:t>
            </a:r>
          </a:p>
          <a:p>
            <a:pPr lvl="1"/>
            <a:r>
              <a:rPr lang="en-US" altLang="en-US" sz="2000" dirty="0"/>
              <a:t>Healthcare, Computer and Information Technology, Hospitality and Tourism Management, Construction Trades, and Advanced Manufacturing</a:t>
            </a:r>
          </a:p>
          <a:p>
            <a:r>
              <a:rPr lang="en-US" dirty="0"/>
              <a:t>Renewal: </a:t>
            </a:r>
          </a:p>
          <a:p>
            <a:pPr lvl="1"/>
            <a:r>
              <a:rPr lang="en-US" sz="2000" dirty="0"/>
              <a:t>All credit-seeking students must maintain a 2.0 GPA each academic year.</a:t>
            </a:r>
          </a:p>
          <a:p>
            <a:r>
              <a:rPr lang="en-US" dirty="0"/>
              <a:t>Covers tuition, fees, and course-related expenses after applying all other scholarships and grants.</a:t>
            </a:r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11A7D7CC-1C13-4643-BAE8-510A69F5A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328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Federal Direct Loan – </a:t>
            </a:r>
            <a:r>
              <a:rPr lang="en-US" altLang="en-US" dirty="0"/>
              <a:t>Federal loan in the student’s name</a:t>
            </a:r>
          </a:p>
          <a:p>
            <a:endParaRPr lang="en-US" altLang="en-US" dirty="0"/>
          </a:p>
          <a:p>
            <a:r>
              <a:rPr lang="en-US" altLang="en-US" b="1" dirty="0"/>
              <a:t>Federal Direct PLUS Loan – </a:t>
            </a:r>
            <a:r>
              <a:rPr lang="en-US" altLang="en-US" dirty="0"/>
              <a:t>Federal loan in the parent’s name</a:t>
            </a:r>
          </a:p>
          <a:p>
            <a:endParaRPr lang="en-US" altLang="en-US" dirty="0"/>
          </a:p>
          <a:p>
            <a:r>
              <a:rPr lang="en-US" altLang="en-US" b="1" dirty="0"/>
              <a:t>Private Educational Loan – </a:t>
            </a:r>
            <a:r>
              <a:rPr lang="en-US" altLang="en-US" dirty="0"/>
              <a:t>Educational loan from a private lender </a:t>
            </a:r>
          </a:p>
          <a:p>
            <a:pPr lvl="1"/>
            <a:r>
              <a:rPr lang="en-US" altLang="en-US" sz="2000" dirty="0"/>
              <a:t>Student will need a co-signer </a:t>
            </a:r>
          </a:p>
          <a:p>
            <a:pPr lvl="1"/>
            <a:r>
              <a:rPr lang="en-US" altLang="en-US" sz="2000" dirty="0"/>
              <a:t>School may provide a list of possible lenders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9426EDDA-3F86-41DC-AB10-70FCEEB53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807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Direct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dirty="0"/>
              <a:t>Student is borrower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Maximum dependent freshman loan is $5,500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Can be partially subsidized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Interest rates for 2023-24 loans: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/>
              <a:t>5.50% for subsidized (no interest if in school half time)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/>
              <a:t>5.50% for unsubsidized (interest accrues during school or borrower can elect to make interest-only payments)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Student must submit </a:t>
            </a:r>
            <a:r>
              <a:rPr lang="en-US" b="1" i="1" dirty="0"/>
              <a:t>FAFSA</a:t>
            </a:r>
            <a:r>
              <a:rPr lang="en-US" dirty="0"/>
              <a:t>, complete </a:t>
            </a:r>
            <a:r>
              <a:rPr lang="en-US" b="1" dirty="0"/>
              <a:t>Entrance Counseling</a:t>
            </a:r>
            <a:r>
              <a:rPr lang="en-US" dirty="0"/>
              <a:t> and sign a </a:t>
            </a:r>
            <a:r>
              <a:rPr lang="en-US" b="1" dirty="0"/>
              <a:t>Loan Agreement (Master Promissory Note)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Six-month grace period before repayment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062039F0-AE6D-4EBE-B879-4A8CD122C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303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Direct Loan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69848" y="1732018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016654326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08229281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06473824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Annual Loan Limits</a:t>
                      </a:r>
                    </a:p>
                  </a:txBody>
                  <a:tcPr marL="85602" marR="85602" marT="45714" marB="4571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29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Dependent Student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Independent Student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2952642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Freshman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$5,500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$9,500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2115506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Sophomore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$6,500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$10,500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28710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Junior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$7,500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$12,500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187260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Senior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$7,500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$12,500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108148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Graduate</a:t>
                      </a:r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5602" marR="85602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$20,500</a:t>
                      </a:r>
                    </a:p>
                  </a:txBody>
                  <a:tcPr marL="85602" marR="85602" marT="45714" marB="45714"/>
                </a:tc>
                <a:extLst>
                  <a:ext uri="{0D108BD9-81ED-4DB2-BD59-A6C34878D82A}">
                    <a16:rowId xmlns:a16="http://schemas.microsoft.com/office/drawing/2014/main" val="27324894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00249" y="4527595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820339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866361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5594286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Aggregate</a:t>
                      </a:r>
                      <a:r>
                        <a:rPr lang="en-US" sz="1800" baseline="0" dirty="0"/>
                        <a:t> (Lifetime) Loan Limits</a:t>
                      </a:r>
                      <a:endParaRPr lang="en-US" sz="1800" dirty="0"/>
                    </a:p>
                  </a:txBody>
                  <a:tcPr marT="45701" marB="4570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4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Dependent</a:t>
                      </a:r>
                      <a:r>
                        <a:rPr lang="en-US" sz="1800" baseline="0" dirty="0"/>
                        <a:t> Student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Independent</a:t>
                      </a:r>
                      <a:r>
                        <a:rPr lang="en-US" sz="1800" baseline="0" dirty="0"/>
                        <a:t> Student</a:t>
                      </a:r>
                      <a:endParaRPr 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66977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Undergraduate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$31,000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$57,500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501958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Graduate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$138,500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2518243812"/>
                  </a:ext>
                </a:extLst>
              </a:tr>
            </a:tbl>
          </a:graphicData>
        </a:graphic>
      </p:graphicFrame>
      <p:pic>
        <p:nvPicPr>
          <p:cNvPr id="6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B7E425C-2BDC-4511-849D-37F6212C3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65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Direct PLUS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Parent is borrower</a:t>
            </a:r>
          </a:p>
          <a:p>
            <a:r>
              <a:rPr lang="en-US" altLang="en-US" dirty="0"/>
              <a:t>Maximum loan is up to the remaining annual cost of attendance</a:t>
            </a:r>
          </a:p>
          <a:p>
            <a:r>
              <a:rPr lang="en-US" altLang="en-US" dirty="0"/>
              <a:t>Interest rate for 2023-24 is 8.05% </a:t>
            </a:r>
          </a:p>
          <a:p>
            <a:r>
              <a:rPr lang="en-US" altLang="en-US" dirty="0"/>
              <a:t>Approval is based on absence of adverse credit</a:t>
            </a:r>
          </a:p>
          <a:p>
            <a:r>
              <a:rPr lang="en-US" altLang="en-US" dirty="0"/>
              <a:t>Can be deferred (with or without interest-only payments)</a:t>
            </a:r>
          </a:p>
          <a:p>
            <a:r>
              <a:rPr lang="en-US" altLang="en-US" dirty="0"/>
              <a:t>Parent applies and signs promissory note at </a:t>
            </a:r>
            <a:r>
              <a:rPr lang="en-US" altLang="en-US" b="1" dirty="0"/>
              <a:t>studentaid.gov</a:t>
            </a:r>
          </a:p>
          <a:p>
            <a:r>
              <a:rPr lang="en-US" altLang="en-US" b="1" i="1" dirty="0"/>
              <a:t>FAFSA</a:t>
            </a:r>
            <a:r>
              <a:rPr lang="en-US" altLang="en-US" dirty="0"/>
              <a:t> is required, but not need-based aid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F5B60571-176B-44A4-AA31-33DE64B2A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4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Federal Work-Study</a:t>
            </a:r>
          </a:p>
          <a:p>
            <a:pPr lvl="1"/>
            <a:r>
              <a:rPr lang="en-US" altLang="en-US" sz="2000" dirty="0"/>
              <a:t>Requires </a:t>
            </a:r>
            <a:r>
              <a:rPr lang="en-US" altLang="en-US" sz="2000" b="1" i="1" dirty="0"/>
              <a:t>FAFSA</a:t>
            </a:r>
            <a:r>
              <a:rPr lang="en-US" altLang="en-US" sz="2000" dirty="0"/>
              <a:t>; based on need</a:t>
            </a:r>
          </a:p>
          <a:p>
            <a:pPr lvl="1"/>
            <a:r>
              <a:rPr lang="en-US" altLang="en-US" sz="2000" dirty="0"/>
              <a:t>Not paid in lump sum; based on hours worked</a:t>
            </a:r>
          </a:p>
          <a:p>
            <a:r>
              <a:rPr lang="en-US" altLang="en-US" b="1" dirty="0"/>
              <a:t>Institutional Employment</a:t>
            </a:r>
          </a:p>
          <a:p>
            <a:pPr lvl="1"/>
            <a:r>
              <a:rPr lang="en-US" altLang="en-US" sz="2000" dirty="0"/>
              <a:t>Does not require </a:t>
            </a:r>
            <a:r>
              <a:rPr lang="en-US" altLang="en-US" sz="2000" b="1" i="1" dirty="0"/>
              <a:t>FAFSA</a:t>
            </a:r>
          </a:p>
          <a:p>
            <a:pPr lvl="1"/>
            <a:r>
              <a:rPr lang="en-US" altLang="en-US" sz="2000" dirty="0"/>
              <a:t>Depends on the workforce needs of the school</a:t>
            </a:r>
            <a:endParaRPr lang="en-US" altLang="en-US" sz="2000" b="1" i="1" dirty="0"/>
          </a:p>
          <a:p>
            <a:r>
              <a:rPr lang="en-US" altLang="en-US" b="1" dirty="0"/>
              <a:t>Cooperative Education</a:t>
            </a:r>
          </a:p>
          <a:p>
            <a:pPr lvl="1"/>
            <a:r>
              <a:rPr lang="en-US" altLang="en-US" sz="2000" dirty="0"/>
              <a:t>Student alternates semesters of coursework with semesters of full-time employment in a field related to major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2260E24-3509-4B94-A321-357A57CA2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226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Programs for Future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9887" indent="-342900">
              <a:buFont typeface="Arial"/>
              <a:buChar char="•"/>
              <a:defRPr/>
            </a:pPr>
            <a:r>
              <a:rPr lang="en-US" sz="2200" dirty="0"/>
              <a:t>Programs include</a:t>
            </a:r>
            <a:r>
              <a:rPr lang="en-US" sz="2200" b="1" dirty="0"/>
              <a:t>:</a:t>
            </a:r>
          </a:p>
          <a:p>
            <a:pPr marL="850900" lvl="1" indent="-457200">
              <a:buFont typeface="Arial"/>
              <a:buChar char="•"/>
              <a:defRPr/>
            </a:pPr>
            <a:r>
              <a:rPr lang="en-US" sz="2200" b="1" dirty="0"/>
              <a:t>South Carolina Teacher Loan </a:t>
            </a:r>
          </a:p>
          <a:p>
            <a:pPr marL="850900" lvl="1" indent="-457200">
              <a:buFont typeface="Arial"/>
              <a:buChar char="•"/>
              <a:defRPr/>
            </a:pPr>
            <a:r>
              <a:rPr lang="en-US" sz="2200" b="1" dirty="0"/>
              <a:t>South Carolina Teaching Fellow</a:t>
            </a:r>
            <a:endParaRPr lang="en-US" sz="2200" dirty="0"/>
          </a:p>
          <a:p>
            <a:pPr marL="850900" lvl="1" indent="-457200">
              <a:buFont typeface="Arial"/>
              <a:buChar char="•"/>
              <a:defRPr/>
            </a:pPr>
            <a:r>
              <a:rPr lang="en-US" sz="2200" b="1" dirty="0"/>
              <a:t>Federal TEACH Grant</a:t>
            </a:r>
            <a:endParaRPr lang="en-US" sz="2200" dirty="0"/>
          </a:p>
          <a:p>
            <a:pPr>
              <a:buFont typeface="Arial"/>
              <a:buChar char="•"/>
              <a:defRPr/>
            </a:pPr>
            <a:r>
              <a:rPr lang="en-US" sz="2200" dirty="0"/>
              <a:t>Awards are $2,500 to $6,000 per year</a:t>
            </a:r>
          </a:p>
          <a:p>
            <a:pPr>
              <a:buFont typeface="Arial"/>
              <a:buChar char="•"/>
              <a:defRPr/>
            </a:pPr>
            <a:r>
              <a:rPr lang="en-US" sz="2200" dirty="0"/>
              <a:t>Recipients must fulfill teaching obligation</a:t>
            </a:r>
          </a:p>
          <a:p>
            <a:pPr>
              <a:buFont typeface="Arial"/>
              <a:buChar char="•"/>
              <a:defRPr/>
            </a:pPr>
            <a:r>
              <a:rPr lang="en-US" sz="2200" dirty="0"/>
              <a:t>Teaching obligation may be restricted to certain locations, subjects, types of schools, and timeframe</a:t>
            </a:r>
          </a:p>
          <a:p>
            <a:pPr>
              <a:buFont typeface="Arial"/>
              <a:buChar char="•"/>
              <a:defRPr/>
            </a:pPr>
            <a:r>
              <a:rPr lang="en-US" sz="2200" dirty="0"/>
              <a:t>Must be repaid with back interest if teaching obligation is not fulfilled</a:t>
            </a:r>
          </a:p>
          <a:p>
            <a:pPr>
              <a:buFont typeface="Arial"/>
              <a:buChar char="•"/>
              <a:defRPr/>
            </a:pPr>
            <a:r>
              <a:rPr lang="en-US" sz="2200" dirty="0"/>
              <a:t>Not all programs are offered at all colleges</a:t>
            </a:r>
          </a:p>
          <a:p>
            <a:pPr>
              <a:buFont typeface="Arial"/>
              <a:buChar char="•"/>
              <a:defRPr/>
            </a:pPr>
            <a:r>
              <a:rPr lang="en-US" sz="2200" dirty="0"/>
              <a:t>Teachers may also be eligible for </a:t>
            </a:r>
            <a:r>
              <a:rPr lang="en-US" sz="2200" b="1" dirty="0"/>
              <a:t>federal loan forgiveness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6D81FB6-5500-464F-B4AF-8656AE75E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08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Completing the </a:t>
            </a:r>
            <a:r>
              <a:rPr lang="en-US" altLang="en-US" b="1" i="1" dirty="0"/>
              <a:t>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Create a federal ID at </a:t>
            </a:r>
            <a:r>
              <a:rPr lang="en-US" altLang="en-US" b="1" dirty="0"/>
              <a:t>studentaid.gov </a:t>
            </a:r>
            <a:r>
              <a:rPr lang="en-US" altLang="en-US" dirty="0"/>
              <a:t>for student and at least one contributor</a:t>
            </a:r>
            <a:endParaRPr lang="en-US" altLang="en-US" u="sng" dirty="0"/>
          </a:p>
          <a:p>
            <a:r>
              <a:rPr lang="en-US" altLang="en-US" dirty="0"/>
              <a:t>Complete the FAFSA online</a:t>
            </a:r>
            <a:r>
              <a:rPr lang="en-US" altLang="en-US" b="1" i="1" dirty="0"/>
              <a:t> </a:t>
            </a:r>
            <a:r>
              <a:rPr lang="en-US" altLang="en-US" b="1" dirty="0"/>
              <a:t>annually</a:t>
            </a:r>
            <a:r>
              <a:rPr lang="en-US" altLang="en-US" dirty="0"/>
              <a:t> at </a:t>
            </a:r>
            <a:r>
              <a:rPr lang="en-US" altLang="en-US" u="sng" dirty="0">
                <a:solidFill>
                  <a:schemeClr val="tx2"/>
                </a:solidFill>
              </a:rPr>
              <a:t>www.fafsa.gov </a:t>
            </a:r>
          </a:p>
          <a:p>
            <a:r>
              <a:rPr lang="en-US" altLang="en-US" dirty="0"/>
              <a:t>Apply early and meet all deadlines </a:t>
            </a:r>
          </a:p>
          <a:p>
            <a:r>
              <a:rPr lang="en-US" altLang="en-US" dirty="0"/>
              <a:t>If parents are divorced, use </a:t>
            </a:r>
            <a:r>
              <a:rPr lang="en-US" dirty="0"/>
              <a:t>parent who provided the greater portion of the student's financial support during the 12 months immediately prior to filing the FAFSA.</a:t>
            </a:r>
            <a:endParaRPr lang="en-US" altLang="en-US" dirty="0"/>
          </a:p>
          <a:p>
            <a:r>
              <a:rPr lang="en-US" altLang="en-US" dirty="0"/>
              <a:t>If contributing parent is remarried, step-parent </a:t>
            </a:r>
            <a:r>
              <a:rPr lang="en-US" altLang="en-US" u="sng" dirty="0"/>
              <a:t>must</a:t>
            </a:r>
            <a:r>
              <a:rPr lang="en-US" altLang="en-US" dirty="0"/>
              <a:t> be included</a:t>
            </a:r>
          </a:p>
          <a:p>
            <a:r>
              <a:rPr lang="en-US" altLang="en-US" dirty="0"/>
              <a:t>If student thinks he/she can answer “yes” to a dependency status question, check with financial aid administrator</a:t>
            </a:r>
          </a:p>
          <a:p>
            <a:pPr>
              <a:buNone/>
            </a:pPr>
            <a:endParaRPr lang="en-US" altLang="en-US" dirty="0"/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A9C946F-F838-472B-AA1C-2C30FAFBF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55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Tax Information (FTI)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dirty="0"/>
              <a:t>It is very important to provide consent to retrieve Federal Tax Information (FTI) when filing the </a:t>
            </a:r>
            <a:r>
              <a:rPr lang="en-US" b="1" i="1" dirty="0"/>
              <a:t>FAFSA </a:t>
            </a:r>
            <a:r>
              <a:rPr lang="en-US" dirty="0"/>
              <a:t>each year.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If consent is not provided, the student will not be eligible for any Federal Financial Aid. 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For 2024-25, income and tax information will be retrieved from 2022 tax return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Easier, faster, and more accurate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Reduces chance of being audited (Verification)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Data is encrypted for security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C6BB725A-45ED-453E-8884-D989BA4B3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39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Common Mistakes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Leaving questions blank instead of listing zeros </a:t>
            </a:r>
          </a:p>
          <a:p>
            <a:r>
              <a:rPr lang="en-US" altLang="en-US" dirty="0"/>
              <a:t>Listing parent’s information in student’s section</a:t>
            </a:r>
          </a:p>
          <a:p>
            <a:r>
              <a:rPr lang="en-US" altLang="en-US" dirty="0"/>
              <a:t>Using the incorrect Social Security Number</a:t>
            </a:r>
          </a:p>
          <a:p>
            <a:r>
              <a:rPr lang="en-US" altLang="en-US" dirty="0"/>
              <a:t>Using a nickname or middle name </a:t>
            </a:r>
          </a:p>
          <a:p>
            <a:r>
              <a:rPr lang="en-US" altLang="en-US" dirty="0"/>
              <a:t>Not providing consent for approval to access Federal Tax Information</a:t>
            </a:r>
          </a:p>
          <a:p>
            <a:r>
              <a:rPr lang="en-US" altLang="en-US" dirty="0"/>
              <a:t>Neglecting to electronically sign (FSA ID) for both student and parent when filing the first time or making corrections later</a:t>
            </a:r>
          </a:p>
          <a:p>
            <a:r>
              <a:rPr lang="en-US" altLang="en-US" dirty="0"/>
              <a:t>Missing a deadline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30BE9482-7DAA-429C-BD45-CE53CBD34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Financial Aid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/>
              <a:buChar char="•"/>
              <a:defRPr/>
            </a:pPr>
            <a:r>
              <a:rPr lang="en-US" sz="2000" b="1" dirty="0"/>
              <a:t>Cost of Attendance (COA) – </a:t>
            </a:r>
            <a:r>
              <a:rPr lang="en-US" sz="2000" dirty="0"/>
              <a:t>The estimated cost of tuition, fees, room, board, books, transportation and personal expenses at each school; includes indirect costs</a:t>
            </a:r>
          </a:p>
          <a:p>
            <a:pPr lvl="1">
              <a:buFont typeface="Arial"/>
              <a:buChar char="•"/>
              <a:defRPr/>
            </a:pPr>
            <a:endParaRPr lang="en-US" sz="2000" dirty="0"/>
          </a:p>
          <a:p>
            <a:pPr lvl="1">
              <a:buFont typeface="Arial"/>
              <a:buChar char="•"/>
              <a:defRPr/>
            </a:pPr>
            <a:r>
              <a:rPr lang="en-US" sz="2000" b="1" dirty="0"/>
              <a:t>Student Aid Index (SAI) – </a:t>
            </a:r>
            <a:r>
              <a:rPr lang="en-US" sz="2000" dirty="0"/>
              <a:t>The student’s approximate amount of financial resources to contribute toward their postsecondary education, generated by the data reported on the </a:t>
            </a:r>
            <a:r>
              <a:rPr lang="en-US" sz="2000" b="1" i="1" dirty="0"/>
              <a:t>FAFSA. </a:t>
            </a:r>
          </a:p>
          <a:p>
            <a:pPr lvl="1">
              <a:buFont typeface="Arial"/>
              <a:buChar char="•"/>
              <a:defRPr/>
            </a:pPr>
            <a:endParaRPr lang="en-US" sz="2000" dirty="0"/>
          </a:p>
          <a:p>
            <a:pPr lvl="1">
              <a:buFont typeface="Arial"/>
              <a:buChar char="•"/>
              <a:defRPr/>
            </a:pPr>
            <a:r>
              <a:rPr lang="en-US" sz="2000" b="1" dirty="0"/>
              <a:t>Financial Need – </a:t>
            </a:r>
            <a:r>
              <a:rPr lang="en-US" dirty="0"/>
              <a:t>Cost of Attendance (COA) minus Student Aid Index (SAI) minus Other Financial Assistance (OFA) equals need. (COA – SAI – OFA = Need)</a:t>
            </a:r>
            <a:endParaRPr lang="en-US" sz="2000" dirty="0"/>
          </a:p>
          <a:p>
            <a:pPr lvl="1">
              <a:buFont typeface="Arial"/>
              <a:buChar char="•"/>
              <a:defRPr/>
            </a:pPr>
            <a:endParaRPr lang="en-US" sz="2000" dirty="0"/>
          </a:p>
          <a:p>
            <a:pPr marL="393700" lvl="1" indent="0">
              <a:buNone/>
              <a:defRPr/>
            </a:pPr>
            <a:r>
              <a:rPr lang="en-US" sz="2000" b="1" i="1" dirty="0"/>
              <a:t>Caution: </a:t>
            </a:r>
          </a:p>
          <a:p>
            <a:pPr marL="1257300" lvl="3" indent="-342900">
              <a:buFont typeface="Courier New" pitchFamily="49" charset="0"/>
              <a:buChar char="o"/>
              <a:defRPr/>
            </a:pPr>
            <a:r>
              <a:rPr lang="en-US" sz="2000" b="1" i="1" dirty="0"/>
              <a:t>Your SAI is not the amount you will pay. </a:t>
            </a:r>
          </a:p>
          <a:p>
            <a:pPr marL="1257300" lvl="3" indent="-342900">
              <a:buFont typeface="Courier New" pitchFamily="49" charset="0"/>
              <a:buChar char="o"/>
              <a:defRPr/>
            </a:pPr>
            <a:r>
              <a:rPr lang="en-US" sz="2000" b="1" i="1" dirty="0"/>
              <a:t>Financial aid may not cover your financial need.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4E582AEC-5C04-425C-983B-7F274F77B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01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One third of </a:t>
            </a:r>
            <a:r>
              <a:rPr lang="en-US" altLang="en-US" b="1" i="1" dirty="0"/>
              <a:t>FAFSA</a:t>
            </a:r>
            <a:r>
              <a:rPr lang="en-US" altLang="en-US" dirty="0"/>
              <a:t>s are selected for a review called </a:t>
            </a:r>
            <a:r>
              <a:rPr lang="en-US" altLang="en-US" b="1" dirty="0"/>
              <a:t>Verification</a:t>
            </a:r>
            <a:r>
              <a:rPr lang="en-US" altLang="en-US" dirty="0"/>
              <a:t> by the US Department of Education.</a:t>
            </a:r>
          </a:p>
          <a:p>
            <a:r>
              <a:rPr lang="en-US" altLang="en-US" dirty="0"/>
              <a:t>If you do not use the automated Federal Tax Information (FTI), the school may ask for federal income tax documents. </a:t>
            </a:r>
          </a:p>
          <a:p>
            <a:r>
              <a:rPr lang="en-US" altLang="en-US" dirty="0"/>
              <a:t>The federal income tax transcript is available from the IRS by registering at www.irs.gov.</a:t>
            </a:r>
          </a:p>
          <a:p>
            <a:r>
              <a:rPr lang="en-US" altLang="en-US" dirty="0"/>
              <a:t>Financial aid awards cannot be finalized until Verification is complete. 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7E4F924A-4CDE-4397-ADA1-D7568F623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030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Special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your family encounters a financial crisis that is not reflected on the </a:t>
            </a:r>
            <a:r>
              <a:rPr lang="en-US" altLang="en-US" b="1" i="1" dirty="0"/>
              <a:t>FAFSA</a:t>
            </a:r>
            <a:r>
              <a:rPr lang="en-US" altLang="en-US" dirty="0"/>
              <a:t>, contact the financial aid office. </a:t>
            </a:r>
          </a:p>
          <a:p>
            <a:r>
              <a:rPr lang="en-US" altLang="en-US" dirty="0"/>
              <a:t>Examples of events for which financial aid administrators </a:t>
            </a:r>
            <a:r>
              <a:rPr lang="en-US" altLang="en-US" i="1" dirty="0"/>
              <a:t>might</a:t>
            </a:r>
            <a:r>
              <a:rPr lang="en-US" altLang="en-US" dirty="0"/>
              <a:t> use professional judgment:</a:t>
            </a:r>
          </a:p>
          <a:p>
            <a:pPr lvl="1"/>
            <a:r>
              <a:rPr lang="en-US" altLang="en-US" sz="2000" dirty="0"/>
              <a:t>Long-term loss of job</a:t>
            </a:r>
          </a:p>
          <a:p>
            <a:pPr lvl="1"/>
            <a:r>
              <a:rPr lang="en-US" altLang="en-US" sz="2000" dirty="0"/>
              <a:t>Separation/divorce</a:t>
            </a:r>
          </a:p>
          <a:p>
            <a:pPr lvl="1"/>
            <a:r>
              <a:rPr lang="en-US" altLang="en-US" sz="2000" dirty="0"/>
              <a:t>Death of parent or spouse</a:t>
            </a:r>
          </a:p>
          <a:p>
            <a:pPr lvl="1"/>
            <a:r>
              <a:rPr lang="en-US" altLang="en-US" sz="2000" dirty="0"/>
              <a:t>Extraordinary out-of-pocket medical expenses</a:t>
            </a:r>
          </a:p>
          <a:p>
            <a:r>
              <a:rPr lang="en-US" altLang="en-US" dirty="0"/>
              <a:t>Financial aid administrators are not required to make (and may be prohibited from) some adjustments.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F6E3AF57-ABE9-4A30-AA74-1B86344C5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395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77520"/>
            <a:ext cx="10058400" cy="1717040"/>
          </a:xfrm>
        </p:spPr>
        <p:txBody>
          <a:bodyPr>
            <a:normAutofit fontScale="90000"/>
          </a:bodyPr>
          <a:lstStyle/>
          <a:p>
            <a:r>
              <a:rPr lang="en-US" altLang="en-US" sz="5300" dirty="0"/>
              <a:t>Timeline to College for 2024-25</a:t>
            </a:r>
            <a:br>
              <a:rPr lang="en-US" altLang="en-US" sz="6000" dirty="0"/>
            </a:br>
            <a:r>
              <a:rPr lang="en-US" altLang="en-US" sz="2400" dirty="0"/>
              <a:t>(May vary depending on school; does not apply to early decision process)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42160"/>
            <a:ext cx="10058400" cy="4130040"/>
          </a:xfrm>
        </p:spPr>
        <p:txBody>
          <a:bodyPr>
            <a:noAutofit/>
          </a:bodyPr>
          <a:lstStyle/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August-October	Apply for admission; learn deadlines for housing, financial aid, 				orientation, etc.; start system for good record keeping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November  		Complete FREE online scholarship searches; research local 				scholarships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December		Submit </a:t>
            </a:r>
            <a:r>
              <a:rPr lang="en-US" sz="1600" b="1" i="1" dirty="0"/>
              <a:t>Free Application for Federal Student Aid (FAFSA). </a:t>
            </a:r>
            <a:r>
              <a:rPr lang="en-US" sz="1400" dirty="0"/>
              <a:t>Use the 			NET PRICE CALCULATOR on schools’ websites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Winter/Spring		Respond promptly to all information requests from schools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April  			Analyze and compare award letters and costs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By May 1  		Commit to school of choice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May  			Complete loan Entrance Counseling and sign Master Promissory Note 			at </a:t>
            </a:r>
            <a:r>
              <a:rPr lang="en-US" sz="1600" u="sng" dirty="0"/>
              <a:t>www.studentaid.gov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June  			Assess remaining out-of-pocket expenses; apply for PLUS or private 			loan, if needed</a:t>
            </a:r>
          </a:p>
          <a:p>
            <a:pPr marL="640080" lvl="1" indent="-246888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8CE0DAE7-306E-4301-9CB8-CF0AA1138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963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Survival Tips for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dirty="0"/>
              <a:t>Set up a workspace, calendar, and designated weekly time to work on college forms.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Set goals using </a:t>
            </a:r>
            <a:r>
              <a:rPr lang="en-US" altLang="en-US" b="1" dirty="0"/>
              <a:t>Timeline to College </a:t>
            </a:r>
            <a:r>
              <a:rPr lang="en-US" altLang="en-US" dirty="0"/>
              <a:t>and college deadlines.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Avoid fees and scams.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Use all resources (school, church, employers, clubs, grandparents, etc.).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Be willing to invest your time (applications, essays). </a:t>
            </a:r>
          </a:p>
          <a:p>
            <a:pPr>
              <a:buFont typeface="Arial"/>
              <a:buChar char="•"/>
              <a:defRPr/>
            </a:pPr>
            <a:r>
              <a:rPr lang="en-US" altLang="en-US" dirty="0"/>
              <a:t>Give counselors and teachers plenty of time to write letters of recommendation. 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65854BBC-A809-4FA9-BACA-17903FAEE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269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u="sng" dirty="0">
                <a:solidFill>
                  <a:schemeClr val="tx2"/>
                </a:solidFill>
              </a:rPr>
              <a:t>www.studentaid.gov</a:t>
            </a:r>
            <a:r>
              <a:rPr lang="en-US" altLang="en-US" dirty="0"/>
              <a:t> 	Entrance Loan Counseling, Master Promissory 				Note, PLUS Loan application, general information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www.che.sc.gov</a:t>
            </a:r>
            <a:r>
              <a:rPr lang="en-US" altLang="en-US" dirty="0"/>
              <a:t> 		SC scholarships and grants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www.sctuitiongrants.org</a:t>
            </a:r>
            <a:r>
              <a:rPr lang="en-US" altLang="en-US" dirty="0"/>
              <a:t>	SC Tuition Grant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www.cerra.org</a:t>
            </a:r>
            <a:r>
              <a:rPr lang="en-US" altLang="en-US" dirty="0"/>
              <a:t> 		SC Teaching Fellows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www.scstudentloan.org</a:t>
            </a:r>
            <a:r>
              <a:rPr lang="en-US" altLang="en-US" dirty="0"/>
              <a:t> 	SC Teacher Loan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www.fastweb.com</a:t>
            </a:r>
            <a:r>
              <a:rPr lang="en-US" altLang="en-US" dirty="0"/>
              <a:t> 		Example of a free scholarship search</a:t>
            </a:r>
          </a:p>
          <a:p>
            <a:r>
              <a:rPr lang="en-US" altLang="en-US" u="sng" dirty="0">
                <a:solidFill>
                  <a:schemeClr val="tx2"/>
                </a:solidFill>
              </a:rPr>
              <a:t>www.finaid.org</a:t>
            </a:r>
            <a:r>
              <a:rPr lang="en-US" altLang="en-US" dirty="0"/>
              <a:t> 		Financial aid calculators</a:t>
            </a:r>
          </a:p>
          <a:p>
            <a:r>
              <a:rPr lang="en-US" altLang="en-US" dirty="0"/>
              <a:t>Your high school counselor</a:t>
            </a:r>
          </a:p>
          <a:p>
            <a:r>
              <a:rPr lang="en-US" altLang="en-US" dirty="0"/>
              <a:t>Your college’s financial aid office</a:t>
            </a:r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4693EFFC-2454-4B17-ACC0-0F19E0982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22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QUESTIONS? 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B768C3B1-401B-4D86-A237-0388CB50A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59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your contact information here</a:t>
            </a:r>
          </a:p>
          <a:p>
            <a:r>
              <a:rPr lang="en-US" dirty="0">
                <a:solidFill>
                  <a:srgbClr val="FF0000"/>
                </a:solidFill>
              </a:rPr>
              <a:t>Add SCCANGO.org information here if appropriate</a:t>
            </a:r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A0DDDC18-9EF0-4F3C-A9A3-BD1496BB8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3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your Student Aid Index (SAI) is 20,000, your need will be different at each school.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82325"/>
              </p:ext>
            </p:extLst>
          </p:nvPr>
        </p:nvGraphicFramePr>
        <p:xfrm>
          <a:off x="1895366" y="3179085"/>
          <a:ext cx="8128000" cy="243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487553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40023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542655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23795610"/>
                    </a:ext>
                  </a:extLst>
                </a:gridCol>
              </a:tblGrid>
              <a:tr h="44635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School</a:t>
                      </a:r>
                      <a:r>
                        <a:rPr lang="en-US" sz="1800" baseline="0" dirty="0"/>
                        <a:t> A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School B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School</a:t>
                      </a:r>
                      <a:r>
                        <a:rPr lang="en-US" sz="1800" baseline="0" dirty="0"/>
                        <a:t> C</a:t>
                      </a:r>
                      <a:endParaRPr lang="en-US" sz="1800" dirty="0"/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2269190472"/>
                  </a:ext>
                </a:extLst>
              </a:tr>
              <a:tr h="770362">
                <a:tc>
                  <a:txBody>
                    <a:bodyPr/>
                    <a:lstStyle/>
                    <a:p>
                      <a:r>
                        <a:rPr lang="en-US" sz="1800" dirty="0"/>
                        <a:t>Cost of Attendance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$30,000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$15,000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2133152107"/>
                  </a:ext>
                </a:extLst>
              </a:tr>
              <a:tr h="770362">
                <a:tc>
                  <a:txBody>
                    <a:bodyPr/>
                    <a:lstStyle/>
                    <a:p>
                      <a:r>
                        <a:rPr lang="en-US" sz="1800" dirty="0"/>
                        <a:t>Student Aid Index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20,000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2841240225"/>
                  </a:ext>
                </a:extLst>
              </a:tr>
              <a:tr h="446357">
                <a:tc>
                  <a:txBody>
                    <a:bodyPr/>
                    <a:lstStyle/>
                    <a:p>
                      <a:r>
                        <a:rPr lang="en-US" sz="1800" dirty="0"/>
                        <a:t>Financial Need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$10,000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4234923175"/>
                  </a:ext>
                </a:extLst>
              </a:tr>
            </a:tbl>
          </a:graphicData>
        </a:graphic>
      </p:graphicFrame>
      <p:pic>
        <p:nvPicPr>
          <p:cNvPr id="5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8B8529A-F02F-4556-A5E5-817328A81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Sample College Costs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59792"/>
              </p:ext>
            </p:extLst>
          </p:nvPr>
        </p:nvGraphicFramePr>
        <p:xfrm>
          <a:off x="1069848" y="1910693"/>
          <a:ext cx="10058400" cy="400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67823347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07811152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92525714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28715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Private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r>
                        <a:rPr lang="en-US" sz="1800" baseline="0" dirty="0"/>
                        <a:t>Four-Year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  <a:r>
                        <a:rPr lang="en-US" sz="1800" baseline="0" dirty="0"/>
                        <a:t> Public </a:t>
                      </a:r>
                    </a:p>
                    <a:p>
                      <a:r>
                        <a:rPr lang="en-US" sz="1800" baseline="0" dirty="0"/>
                        <a:t>Four-Year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Public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r>
                        <a:rPr lang="en-US" sz="1800" baseline="0" dirty="0"/>
                        <a:t>Two-Year</a:t>
                      </a:r>
                      <a:endParaRPr lang="en-US" sz="18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167608962"/>
                  </a:ext>
                </a:extLst>
              </a:tr>
              <a:tr h="497225">
                <a:tc>
                  <a:txBody>
                    <a:bodyPr/>
                    <a:lstStyle/>
                    <a:p>
                      <a:r>
                        <a:rPr lang="en-US" sz="1800" dirty="0"/>
                        <a:t>Tuition and Fees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$51,000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$15,000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$4,000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87052739"/>
                  </a:ext>
                </a:extLst>
              </a:tr>
              <a:tr h="1030014">
                <a:tc>
                  <a:txBody>
                    <a:bodyPr/>
                    <a:lstStyle/>
                    <a:p>
                      <a:r>
                        <a:rPr lang="en-US" sz="1800" dirty="0"/>
                        <a:t>Food and Housing</a:t>
                      </a:r>
                      <a:endParaRPr lang="en-US" sz="1800" baseline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$14,000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$13,000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$10,000</a:t>
                      </a:r>
                    </a:p>
                    <a:p>
                      <a:r>
                        <a:rPr lang="en-US" sz="1800" dirty="0"/>
                        <a:t>(Off-campus,</a:t>
                      </a:r>
                      <a:r>
                        <a:rPr lang="en-US" sz="1800" baseline="0" dirty="0"/>
                        <a:t> not with parents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787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$65,000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$28,000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$14,000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85735634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endParaRPr lang="en-US" sz="1800" i="1" dirty="0"/>
                    </a:p>
                    <a:p>
                      <a:pPr algn="ctr"/>
                      <a:r>
                        <a:rPr lang="en-US" sz="1800" i="1" dirty="0"/>
                        <a:t>Other expenses: books, laptop, personal/medical, and transportation</a:t>
                      </a:r>
                    </a:p>
                    <a:p>
                      <a:pPr algn="ctr"/>
                      <a:endParaRPr lang="en-US" sz="1800" i="1" dirty="0"/>
                    </a:p>
                    <a:p>
                      <a:pPr algn="ctr"/>
                      <a:r>
                        <a:rPr lang="en-US" sz="1800" i="1" dirty="0"/>
                        <a:t>These samples are for illustrative purposes only. </a:t>
                      </a:r>
                    </a:p>
                    <a:p>
                      <a:pPr algn="ctr"/>
                      <a:r>
                        <a:rPr lang="en-US" sz="1800" i="1" dirty="0"/>
                        <a:t>Search for Cost of Attendance on your college’s website</a:t>
                      </a:r>
                      <a:r>
                        <a:rPr lang="en-US" sz="1800" i="1" baseline="0" dirty="0"/>
                        <a:t>. </a:t>
                      </a:r>
                      <a:endParaRPr lang="en-US" sz="1800" i="1" dirty="0"/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71939"/>
                  </a:ext>
                </a:extLst>
              </a:tr>
            </a:tbl>
          </a:graphicData>
        </a:graphic>
      </p:graphicFrame>
      <p:pic>
        <p:nvPicPr>
          <p:cNvPr id="5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50B7EE7-5485-49A8-9FAA-D608A0C67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31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Sources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Federal 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State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School 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Donors</a:t>
            </a:r>
            <a:r>
              <a:rPr lang="en-US" altLang="en-US" sz="2400" dirty="0"/>
              <a:t> </a:t>
            </a:r>
            <a:r>
              <a:rPr lang="en-US" altLang="en-US" sz="2400" b="1" dirty="0"/>
              <a:t>(local &amp; national)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Military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b="1" dirty="0"/>
              <a:t>Other Agencies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78DC74A9-4F53-49F9-A72F-A295842F4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defRPr/>
            </a:pPr>
            <a:r>
              <a:rPr lang="en-US" b="1" dirty="0"/>
              <a:t>Scholarships</a:t>
            </a:r>
            <a:r>
              <a:rPr lang="en-US" dirty="0"/>
              <a:t> – Gift aid based on merit (academics, performance, leadership)</a:t>
            </a:r>
          </a:p>
          <a:p>
            <a:pPr>
              <a:buClr>
                <a:srgbClr val="0070C0"/>
              </a:buClr>
              <a:defRPr/>
            </a:pPr>
            <a:endParaRPr lang="en-US" dirty="0"/>
          </a:p>
          <a:p>
            <a:pPr>
              <a:buClr>
                <a:srgbClr val="0070C0"/>
              </a:buClr>
              <a:defRPr/>
            </a:pPr>
            <a:r>
              <a:rPr lang="en-US" b="1" dirty="0"/>
              <a:t>Grants</a:t>
            </a:r>
            <a:r>
              <a:rPr lang="en-US" dirty="0"/>
              <a:t> – Gift aid based on financial need (income, assets)</a:t>
            </a:r>
          </a:p>
          <a:p>
            <a:pPr>
              <a:buClr>
                <a:srgbClr val="0070C0"/>
              </a:buClr>
              <a:defRPr/>
            </a:pPr>
            <a:endParaRPr lang="en-US" dirty="0"/>
          </a:p>
          <a:p>
            <a:pPr>
              <a:buClr>
                <a:srgbClr val="0070C0"/>
              </a:buClr>
              <a:defRPr/>
            </a:pPr>
            <a:r>
              <a:rPr lang="en-US" b="1" dirty="0"/>
              <a:t>Loans</a:t>
            </a:r>
            <a:r>
              <a:rPr lang="en-US" dirty="0"/>
              <a:t> – Self-help aid that must be repaid</a:t>
            </a:r>
          </a:p>
          <a:p>
            <a:pPr>
              <a:buClr>
                <a:srgbClr val="0070C0"/>
              </a:buClr>
              <a:defRPr/>
            </a:pPr>
            <a:endParaRPr lang="en-US" dirty="0"/>
          </a:p>
          <a:p>
            <a:pPr>
              <a:buClr>
                <a:srgbClr val="0070C0"/>
              </a:buClr>
              <a:defRPr/>
            </a:pPr>
            <a:r>
              <a:rPr lang="en-US" b="1" dirty="0"/>
              <a:t>Employment</a:t>
            </a:r>
            <a:r>
              <a:rPr lang="en-US" dirty="0"/>
              <a:t> – Self-help aid that is paid based on hours worked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D48B4D63-0A53-4276-9367-26986F5C2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40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b="1" dirty="0"/>
              <a:t>University Scholarships </a:t>
            </a:r>
            <a:r>
              <a:rPr lang="en-US" dirty="0"/>
              <a:t>– Vary by school</a:t>
            </a:r>
          </a:p>
          <a:p>
            <a:pPr>
              <a:buFont typeface="Arial"/>
              <a:buChar char="•"/>
              <a:defRPr/>
            </a:pPr>
            <a:r>
              <a:rPr lang="en-US" b="1" dirty="0"/>
              <a:t>Donor/Outside Scholarships</a:t>
            </a:r>
            <a:r>
              <a:rPr lang="en-US" dirty="0"/>
              <a:t> – Local and national businesses and agencies</a:t>
            </a:r>
          </a:p>
          <a:p>
            <a:pPr>
              <a:buFont typeface="Arial"/>
              <a:buChar char="•"/>
              <a:defRPr/>
            </a:pPr>
            <a:r>
              <a:rPr lang="en-US" b="1" dirty="0"/>
              <a:t>Palmetto Fellows Scholarship* </a:t>
            </a:r>
          </a:p>
          <a:p>
            <a:pPr>
              <a:buFont typeface="Arial"/>
              <a:buChar char="•"/>
              <a:defRPr/>
            </a:pPr>
            <a:r>
              <a:rPr lang="en-US" b="1" dirty="0"/>
              <a:t>LIFE Scholarship* </a:t>
            </a:r>
            <a:r>
              <a:rPr lang="en-US" sz="1400" dirty="0"/>
              <a:t>	</a:t>
            </a: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b="1" dirty="0"/>
              <a:t>Hope Scholarship* </a:t>
            </a:r>
            <a:r>
              <a:rPr lang="en-US" sz="1400" dirty="0"/>
              <a:t>	</a:t>
            </a:r>
          </a:p>
          <a:p>
            <a:pPr marL="0" indent="0">
              <a:buNone/>
              <a:defRPr/>
            </a:pPr>
            <a:r>
              <a:rPr lang="en-US" sz="1400" dirty="0"/>
              <a:t>	</a:t>
            </a:r>
            <a:endParaRPr lang="en-US" dirty="0"/>
          </a:p>
          <a:p>
            <a:pPr marL="0" indent="0" algn="ctr">
              <a:buNone/>
              <a:defRPr/>
            </a:pPr>
            <a:r>
              <a:rPr lang="en-US" sz="1800" b="1" i="1" dirty="0"/>
              <a:t>*Students must meet SC residency requirements.</a:t>
            </a:r>
          </a:p>
          <a:p>
            <a:pPr marL="0" indent="0" algn="ctr">
              <a:buNone/>
              <a:defRPr/>
            </a:pPr>
            <a:r>
              <a:rPr lang="en-US" sz="1800" b="1" i="1" dirty="0"/>
              <a:t>*Students can receive only one type of state scholarship.</a:t>
            </a:r>
          </a:p>
          <a:p>
            <a:pPr marL="0" indent="0" algn="ctr">
              <a:buNone/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* Criteria for eligibility and renewal are subject to change.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B276488C-C5B4-41B3-8A80-C8BDF9C5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90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Palmetto Fellows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451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$6700</a:t>
            </a:r>
          </a:p>
          <a:p>
            <a:pPr>
              <a:defRPr/>
            </a:pPr>
            <a:r>
              <a:rPr lang="en-US" dirty="0"/>
              <a:t>Rank in top 6% of high school class (sophomore, junior or senior year)</a:t>
            </a:r>
          </a:p>
          <a:p>
            <a:pPr>
              <a:defRPr/>
            </a:pPr>
            <a:r>
              <a:rPr lang="en-US" dirty="0"/>
              <a:t>Score 31 ACT composite or 1400 SAT </a:t>
            </a:r>
          </a:p>
          <a:p>
            <a:pPr>
              <a:defRPr/>
            </a:pPr>
            <a:r>
              <a:rPr lang="en-US" dirty="0"/>
              <a:t>Earn 3.5 GPA on uniform grading policy (UGP) </a:t>
            </a:r>
          </a:p>
          <a:p>
            <a:pPr>
              <a:defRPr/>
            </a:pPr>
            <a:r>
              <a:rPr lang="en-US" dirty="0"/>
              <a:t>Student applies through school counselor</a:t>
            </a:r>
          </a:p>
          <a:p>
            <a:pPr>
              <a:defRPr/>
            </a:pPr>
            <a:r>
              <a:rPr lang="en-US" dirty="0"/>
              <a:t>To retain:</a:t>
            </a:r>
          </a:p>
          <a:p>
            <a:pPr marL="736092" lvl="1" indent="-342900">
              <a:spcAft>
                <a:spcPts val="0"/>
              </a:spcAft>
              <a:defRPr/>
            </a:pPr>
            <a:r>
              <a:rPr lang="en-US" sz="2000" dirty="0"/>
              <a:t>Earn 30 credit hours EACH year</a:t>
            </a:r>
          </a:p>
          <a:p>
            <a:pPr marL="736092" lvl="1" indent="-342900">
              <a:spcAft>
                <a:spcPts val="0"/>
              </a:spcAft>
              <a:defRPr/>
            </a:pPr>
            <a:r>
              <a:rPr lang="en-US" sz="2000" dirty="0"/>
              <a:t>Earn 3.0 GPA at home institution</a:t>
            </a:r>
          </a:p>
          <a:p>
            <a:pPr marL="736092" lvl="1" indent="-342900">
              <a:spcAft>
                <a:spcPts val="0"/>
              </a:spcAft>
              <a:defRPr/>
            </a:pPr>
            <a:r>
              <a:rPr lang="en-US" sz="2000" dirty="0"/>
              <a:t>AP/IB classes do </a:t>
            </a:r>
            <a:r>
              <a:rPr lang="en-US" sz="2000" u="sng" dirty="0"/>
              <a:t>not</a:t>
            </a:r>
            <a:r>
              <a:rPr lang="en-US" sz="2000" dirty="0"/>
              <a:t> count in credit hours for renewal</a:t>
            </a:r>
          </a:p>
          <a:p>
            <a:pPr marL="369379" indent="-342900">
              <a:defRPr/>
            </a:pPr>
            <a:r>
              <a:rPr lang="en-US" dirty="0"/>
              <a:t>Students who lose the Palmetto Fellows Scholarship may still be eligible for the LIFE Scholarship</a:t>
            </a:r>
          </a:p>
          <a:p>
            <a:endParaRPr lang="en-US" dirty="0"/>
          </a:p>
        </p:txBody>
      </p:sp>
      <p:pic>
        <p:nvPicPr>
          <p:cNvPr id="4" name="Picture 2" descr="https://www.scasfaa.org/resources/Pictures/LOGOS/SCASFAA%20Logo.jpg">
            <a:extLst>
              <a:ext uri="{FF2B5EF4-FFF2-40B4-BE49-F238E27FC236}">
                <a16:creationId xmlns:a16="http://schemas.microsoft.com/office/drawing/2014/main" id="{8F92F638-3792-4840-818B-773C91A45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8" y="77491"/>
            <a:ext cx="1593151" cy="12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95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468</TotalTime>
  <Words>2290</Words>
  <Application>Microsoft Office PowerPoint</Application>
  <PresentationFormat>Widescreen</PresentationFormat>
  <Paragraphs>325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Bookman Old Style</vt:lpstr>
      <vt:lpstr>Century Gothic</vt:lpstr>
      <vt:lpstr>Courier New</vt:lpstr>
      <vt:lpstr>Rockwell Condensed</vt:lpstr>
      <vt:lpstr>Wingdings</vt:lpstr>
      <vt:lpstr>Wingdings 2</vt:lpstr>
      <vt:lpstr>Wood Type</vt:lpstr>
      <vt:lpstr> Financial Aid Workshop For high school seniors and parents</vt:lpstr>
      <vt:lpstr>Applications</vt:lpstr>
      <vt:lpstr>Financial Aid Terms</vt:lpstr>
      <vt:lpstr>Financial Need</vt:lpstr>
      <vt:lpstr>Sample College Costs</vt:lpstr>
      <vt:lpstr>Sources of Financial Aid</vt:lpstr>
      <vt:lpstr>Types of Financial Aid</vt:lpstr>
      <vt:lpstr>Scholarships</vt:lpstr>
      <vt:lpstr>Palmetto Fellows Scholarship</vt:lpstr>
      <vt:lpstr>Palmetto Fellows Scholarship Alternate Criteria</vt:lpstr>
      <vt:lpstr>LIFE Scholarship for 4-Year Colleges</vt:lpstr>
      <vt:lpstr>LIFE Scholarship for 2-Year Colleges</vt:lpstr>
      <vt:lpstr>Math and Science Enhancement</vt:lpstr>
      <vt:lpstr>Hope Scholarship</vt:lpstr>
      <vt:lpstr>Grants</vt:lpstr>
      <vt:lpstr>Federal Grants</vt:lpstr>
      <vt:lpstr>State Grants</vt:lpstr>
      <vt:lpstr>State Grants</vt:lpstr>
      <vt:lpstr>State Grants</vt:lpstr>
      <vt:lpstr>State Grants</vt:lpstr>
      <vt:lpstr>Loans</vt:lpstr>
      <vt:lpstr>Federal Direct Loan</vt:lpstr>
      <vt:lpstr>Federal Direct Loan</vt:lpstr>
      <vt:lpstr>Federal Direct PLUS Loan</vt:lpstr>
      <vt:lpstr>Employment</vt:lpstr>
      <vt:lpstr>Programs for Future Teachers</vt:lpstr>
      <vt:lpstr>Completing the FAFSA</vt:lpstr>
      <vt:lpstr>Federal Tax Information (FTI)</vt:lpstr>
      <vt:lpstr>Common Mistakes to Avoid</vt:lpstr>
      <vt:lpstr>Verification</vt:lpstr>
      <vt:lpstr>Special Conditions</vt:lpstr>
      <vt:lpstr>Timeline to College for 2024-25 (May vary depending on school; does not apply to early decision process) </vt:lpstr>
      <vt:lpstr>Survival Tips for Families</vt:lpstr>
      <vt:lpstr>Resources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Brownlow,Nicole</dc:creator>
  <cp:lastModifiedBy>Burton,Nicole</cp:lastModifiedBy>
  <cp:revision>31</cp:revision>
  <dcterms:created xsi:type="dcterms:W3CDTF">2022-09-01T21:46:13Z</dcterms:created>
  <dcterms:modified xsi:type="dcterms:W3CDTF">2023-09-18T16:23:39Z</dcterms:modified>
</cp:coreProperties>
</file>